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95" r:id="rId7"/>
    <p:sldId id="296" r:id="rId8"/>
    <p:sldId id="300" r:id="rId9"/>
    <p:sldId id="301" r:id="rId10"/>
    <p:sldId id="302" r:id="rId11"/>
    <p:sldId id="324" r:id="rId12"/>
    <p:sldId id="303" r:id="rId13"/>
    <p:sldId id="305" r:id="rId14"/>
    <p:sldId id="306" r:id="rId15"/>
    <p:sldId id="304" r:id="rId16"/>
    <p:sldId id="311" r:id="rId17"/>
    <p:sldId id="307" r:id="rId18"/>
    <p:sldId id="313" r:id="rId19"/>
    <p:sldId id="298" r:id="rId20"/>
    <p:sldId id="299" r:id="rId21"/>
    <p:sldId id="309" r:id="rId22"/>
    <p:sldId id="310" r:id="rId23"/>
    <p:sldId id="312" r:id="rId24"/>
    <p:sldId id="259" r:id="rId25"/>
    <p:sldId id="266" r:id="rId26"/>
    <p:sldId id="260" r:id="rId27"/>
    <p:sldId id="261" r:id="rId28"/>
    <p:sldId id="267" r:id="rId29"/>
    <p:sldId id="325" r:id="rId30"/>
    <p:sldId id="316" r:id="rId31"/>
    <p:sldId id="277" r:id="rId32"/>
    <p:sldId id="291" r:id="rId33"/>
    <p:sldId id="292" r:id="rId34"/>
    <p:sldId id="319" r:id="rId35"/>
    <p:sldId id="317" r:id="rId36"/>
    <p:sldId id="322" r:id="rId37"/>
    <p:sldId id="32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D3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DC9E6-32A9-4843-B44D-A30A540B777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E21A-5CEC-415F-ADA0-AEC082BA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64C3-5C84-4C7B-B8F8-D0976064EC1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AC-50A5-4698-BF66-04166D3E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435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1956"/>
            <a:ext cx="9144000" cy="1655762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Esq.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7923213" y="6386041"/>
            <a:ext cx="2744787" cy="2778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Aft>
                <a:spcPts val="75"/>
              </a:spcAft>
            </a:pPr>
            <a:r>
              <a:rPr lang="en-US" sz="1200" dirty="0">
                <a:solidFill>
                  <a:schemeClr val="bg1"/>
                </a:solidFill>
                <a:latin typeface="Calibri" charset="0"/>
                <a:cs typeface="Arial" charset="0"/>
              </a:rPr>
              <a:t>© 2022  Fox Rothschild</a:t>
            </a:r>
          </a:p>
        </p:txBody>
      </p:sp>
    </p:spTree>
    <p:extLst>
      <p:ext uri="{BB962C8B-B14F-4D97-AF65-F5344CB8AC3E}">
        <p14:creationId xmlns:p14="http://schemas.microsoft.com/office/powerpoint/2010/main" val="22449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04921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49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98" y="4750573"/>
            <a:ext cx="9793202" cy="5334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9598" y="402540"/>
            <a:ext cx="9793202" cy="43424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598" y="5315230"/>
            <a:ext cx="9793202" cy="4100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66721"/>
          </a:xfr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18983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18983"/>
          </a:xfr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32822"/>
            <a:ext cx="10515600" cy="1719048"/>
          </a:xfrm>
        </p:spPr>
        <p:txBody>
          <a:bodyPr/>
          <a:lstStyle>
            <a:lvl1pPr algn="ctr">
              <a:defRPr sz="2800" baseline="0">
                <a:solidFill>
                  <a:srgbClr val="439D39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 Name, Esq.</a:t>
            </a:r>
            <a:br>
              <a:rPr lang="en-US" dirty="0"/>
            </a:br>
            <a:r>
              <a:rPr lang="en-US" dirty="0"/>
              <a:t>###.###.####</a:t>
            </a:r>
            <a:br>
              <a:rPr lang="en-US" dirty="0"/>
            </a:br>
            <a:r>
              <a:rPr lang="en-US" dirty="0"/>
              <a:t>name@foxrothschild.com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435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1956"/>
            <a:ext cx="9144000" cy="1655762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Esq.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7923213" y="6356350"/>
            <a:ext cx="2744787" cy="2778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Aft>
                <a:spcPts val="75"/>
              </a:spcAft>
            </a:pPr>
            <a:r>
              <a:rPr lang="en-US" sz="1200" dirty="0">
                <a:solidFill>
                  <a:schemeClr val="bg1"/>
                </a:solidFill>
                <a:latin typeface="Calibri" charset="0"/>
                <a:cs typeface="Arial" charset="0"/>
              </a:rPr>
              <a:t>© 2021  Fox Rothschild</a:t>
            </a:r>
          </a:p>
        </p:txBody>
      </p:sp>
    </p:spTree>
    <p:extLst>
      <p:ext uri="{BB962C8B-B14F-4D97-AF65-F5344CB8AC3E}">
        <p14:creationId xmlns:p14="http://schemas.microsoft.com/office/powerpoint/2010/main" val="23921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503877"/>
            <a:ext cx="10515600" cy="38502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F230C1-903D-489C-BA31-360C27C10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122"/>
            <a:ext cx="3714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4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66" y="4761471"/>
            <a:ext cx="10515600" cy="954302"/>
          </a:xfrm>
        </p:spPr>
        <p:txBody>
          <a:bodyPr anchor="b">
            <a:normAutofit/>
          </a:bodyPr>
          <a:lstStyle>
            <a:lvl1pPr>
              <a:defRPr sz="3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466" y="326128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84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84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8727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8727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BDF2-BF47-4426-9BCB-7995FC47CCB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F486-0CFC-44B8-ABC6-7675E0B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39D39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4356"/>
            <a:ext cx="12192000" cy="2403876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200" dirty="0"/>
              <a:t>Environmental, Social and Governance (ESG) </a:t>
            </a:r>
            <a:br>
              <a:rPr lang="en-US" sz="3200" dirty="0"/>
            </a:br>
            <a:br>
              <a:rPr lang="en-US" sz="3200" dirty="0"/>
            </a:br>
            <a:r>
              <a:rPr lang="en-US" sz="4400" b="1" u="sng" dirty="0"/>
              <a:t>What You Need to Know Now</a:t>
            </a:r>
            <a:br>
              <a:rPr lang="en-US" sz="4400" b="1" u="sng" dirty="0"/>
            </a:br>
            <a:br>
              <a:rPr lang="en-US" sz="4400" b="1" u="sng" dirty="0"/>
            </a:br>
            <a:r>
              <a:rPr lang="en-US" i="1" dirty="0">
                <a:solidFill>
                  <a:schemeClr val="tx1"/>
                </a:solidFill>
              </a:rPr>
              <a:t>January 20,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404" y="4534469"/>
            <a:ext cx="11614485" cy="19139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1800" dirty="0"/>
          </a:p>
          <a:p>
            <a:pPr algn="ctr">
              <a:spcBef>
                <a:spcPts val="600"/>
              </a:spcBef>
            </a:pPr>
            <a:r>
              <a:rPr lang="en-US" sz="2800" b="1" dirty="0"/>
              <a:t>David H. Colvin, Esquire</a:t>
            </a:r>
          </a:p>
          <a:p>
            <a:pPr algn="ctr">
              <a:spcBef>
                <a:spcPts val="600"/>
              </a:spcBef>
            </a:pPr>
            <a:r>
              <a:rPr lang="en-US" sz="2800" b="1" dirty="0"/>
              <a:t>John R. Gotaskie, Jr., Esquire</a:t>
            </a:r>
          </a:p>
          <a:p>
            <a:pPr algn="ctr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47836B-AB5A-4C0F-A6BD-8D0454CB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9" y="-238125"/>
            <a:ext cx="3714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2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11134726" cy="40980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700" u="sng" dirty="0"/>
              <a:t>Consumers</a:t>
            </a:r>
            <a:r>
              <a:rPr lang="en-US" sz="3700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ESG factors are driving where consumers purchase goods and services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In 2018, 48% of consumers would change spending habits to reduce environmental impact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i="1" dirty="0"/>
              <a:t>Up to 73% by 2019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70% of consumers would pay a 35% premium for goods from environmentally friendly brands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Investors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Consumers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Employees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4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1339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700" u="sng" dirty="0"/>
              <a:t>Employees</a:t>
            </a:r>
            <a:r>
              <a:rPr lang="en-US" sz="3700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Attracting and retaining top talent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Fair pay / benefits / perquisites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Diversity and inclusion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Training and education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Low environmental impact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500" dirty="0"/>
              <a:t>Implementation of </a:t>
            </a:r>
            <a:r>
              <a:rPr lang="en-US" sz="3500" dirty="0" err="1"/>
              <a:t>ESG</a:t>
            </a:r>
            <a:r>
              <a:rPr lang="en-US" sz="3500" dirty="0"/>
              <a:t>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Investors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Consumers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Employees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Suppliers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964"/>
            <a:ext cx="10515600" cy="38502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u="sng" dirty="0"/>
              <a:t>Suppliers</a:t>
            </a:r>
            <a:r>
              <a:rPr lang="en-US" sz="34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Environmental impact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Child labor laws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Working conditions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Transparency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Reputational risk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3200" dirty="0"/>
              <a:t>*Diligence / audits / compliance minimize risk*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8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0" y="1576388"/>
            <a:ext cx="3385566" cy="3385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ESG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436" y="1111709"/>
            <a:ext cx="5448300" cy="385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ENVIRONMENTAL (E)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Climate impact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Carbon emissions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Renewable energy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Water consumption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Biodiversity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Raw materials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Packaging and waste</a:t>
            </a:r>
          </a:p>
        </p:txBody>
      </p:sp>
    </p:spTree>
    <p:extLst>
      <p:ext uri="{BB962C8B-B14F-4D97-AF65-F5344CB8AC3E}">
        <p14:creationId xmlns:p14="http://schemas.microsoft.com/office/powerpoint/2010/main" val="171199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3" y="579158"/>
            <a:ext cx="4578387" cy="4576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ESG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970" y="1027906"/>
            <a:ext cx="6174441" cy="385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SOCIAL (S)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Human rights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Employee welfare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Diversity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Product liability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Information and data security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Customer relationships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Supply chain</a:t>
            </a:r>
          </a:p>
        </p:txBody>
      </p:sp>
    </p:spTree>
    <p:extLst>
      <p:ext uri="{BB962C8B-B14F-4D97-AF65-F5344CB8AC3E}">
        <p14:creationId xmlns:p14="http://schemas.microsoft.com/office/powerpoint/2010/main" val="406137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9" y="1367864"/>
            <a:ext cx="3518916" cy="3518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ESG</a:t>
            </a:r>
            <a:r>
              <a:rPr lang="en-US" sz="4000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5498" y="1363612"/>
            <a:ext cx="5810250" cy="385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GOVERNANCE (G)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Ethics and compliance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Executive compensation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Board diversity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Financial/accounting transparency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3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5631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Why Does </a:t>
            </a:r>
            <a:r>
              <a:rPr lang="en-US" sz="4200" dirty="0" err="1"/>
              <a:t>ESG</a:t>
            </a:r>
            <a:r>
              <a:rPr lang="en-US" sz="4200" dirty="0"/>
              <a:t>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60470"/>
            <a:ext cx="9906000" cy="315968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/>
              <a:t>For many companies, </a:t>
            </a:r>
            <a:r>
              <a:rPr lang="en-US" sz="4000" dirty="0" err="1"/>
              <a:t>ESG</a:t>
            </a:r>
            <a:r>
              <a:rPr lang="en-US" sz="4000" dirty="0"/>
              <a:t> represents the convergence of </a:t>
            </a:r>
            <a:r>
              <a:rPr lang="en-US" sz="4000" i="1" dirty="0"/>
              <a:t>“</a:t>
            </a:r>
            <a:r>
              <a:rPr lang="en-US" sz="4000" b="1" i="1" dirty="0">
                <a:solidFill>
                  <a:srgbClr val="439D39"/>
                </a:solidFill>
              </a:rPr>
              <a:t>doing the right thing” </a:t>
            </a:r>
            <a:r>
              <a:rPr lang="en-US" sz="4000" dirty="0"/>
              <a:t>and </a:t>
            </a:r>
            <a:r>
              <a:rPr lang="en-US" sz="4000" b="1" dirty="0">
                <a:solidFill>
                  <a:srgbClr val="439D39"/>
                </a:solidFill>
              </a:rPr>
              <a:t>increased profitability</a:t>
            </a:r>
            <a:r>
              <a:rPr lang="en-US" sz="40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598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Why Does ESG Matter?</a:t>
            </a:r>
            <a:br>
              <a:rPr lang="en-US" sz="4000" dirty="0"/>
            </a:br>
            <a:r>
              <a:rPr lang="en-US" sz="4000" dirty="0"/>
              <a:t>*Brand Strength*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44" y="2185383"/>
            <a:ext cx="10868025" cy="304418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ESG factors are important to long-term financial performance and company/brand growth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ESG factors are important to key stakeholders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ESG can minimize risks to a company’s sustainability, reduce risks to company’s brand and improve reputation</a:t>
            </a:r>
          </a:p>
        </p:txBody>
      </p:sp>
    </p:spTree>
    <p:extLst>
      <p:ext uri="{BB962C8B-B14F-4D97-AF65-F5344CB8AC3E}">
        <p14:creationId xmlns:p14="http://schemas.microsoft.com/office/powerpoint/2010/main" val="149498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3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148"/>
            <a:ext cx="10515600" cy="38502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What is ESG?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Who are the key stakeholders?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Why does ESG matter?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ESG Profile Considerations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Potential Risk and Exposure – Litigation Trends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Risk 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57776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Why Does </a:t>
            </a:r>
            <a:r>
              <a:rPr lang="en-US" sz="4000" dirty="0" err="1"/>
              <a:t>ESG</a:t>
            </a:r>
            <a:r>
              <a:rPr lang="en-US" sz="4000" dirty="0"/>
              <a:t>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036"/>
            <a:ext cx="10515600" cy="385024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u="sng" dirty="0"/>
              <a:t>ESG Can Unlock Value</a:t>
            </a:r>
            <a:endParaRPr lang="en-US" sz="3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Top-line revenue growth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Cost reductions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Reduced regulatory / legal intervention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Employee productivity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40D3-3FBF-458B-8CD9-04DFB28B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365125"/>
            <a:ext cx="115935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Considerations for Developing and Implementing an </a:t>
            </a:r>
            <a:r>
              <a:rPr lang="en-US" dirty="0" err="1"/>
              <a:t>ESG</a:t>
            </a:r>
            <a:r>
              <a:rPr lang="en-US" dirty="0"/>
              <a:t> Profile – Franchising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B29A-DFE1-455D-8706-29E20FB9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831" y="2008505"/>
            <a:ext cx="10515600" cy="385024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dirty="0"/>
              <a:t>Environmental Considerations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Social Considerations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Governance Considerations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C741A-FA0B-49E9-9F0A-2498DCB59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0" b="7529"/>
          <a:stretch/>
        </p:blipFill>
        <p:spPr>
          <a:xfrm>
            <a:off x="7852094" y="2370022"/>
            <a:ext cx="4010637" cy="29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4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40D3-3FBF-458B-8CD9-04DFB28B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365125"/>
            <a:ext cx="115935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Considerations for Developing and Implementing an </a:t>
            </a:r>
            <a:r>
              <a:rPr lang="en-US" dirty="0" err="1"/>
              <a:t>ESG</a:t>
            </a:r>
            <a:r>
              <a:rPr lang="en-US" dirty="0"/>
              <a:t> Profile – Franchising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B29A-DFE1-455D-8706-29E20FB98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Environmental Considerations</a:t>
            </a:r>
            <a:endParaRPr lang="en-US" sz="2000" dirty="0"/>
          </a:p>
          <a:p>
            <a:pPr lvl="2">
              <a:spcAft>
                <a:spcPts val="600"/>
              </a:spcAft>
            </a:pPr>
            <a:r>
              <a:rPr lang="en-US" dirty="0"/>
              <a:t>Responsible and/or Local Sourcing of ingredients and furnishings</a:t>
            </a:r>
            <a:endParaRPr lang="en-US" sz="1800" dirty="0"/>
          </a:p>
          <a:p>
            <a:pPr lvl="2">
              <a:spcAft>
                <a:spcPts val="600"/>
              </a:spcAft>
            </a:pPr>
            <a:r>
              <a:rPr lang="en-US" dirty="0"/>
              <a:t>Earth-Friendly Design</a:t>
            </a:r>
            <a:endParaRPr lang="en-US" sz="1800" dirty="0"/>
          </a:p>
          <a:p>
            <a:pPr lvl="3">
              <a:spcAft>
                <a:spcPts val="600"/>
              </a:spcAft>
            </a:pPr>
            <a:r>
              <a:rPr lang="en-US" dirty="0"/>
              <a:t>Natural, sustainable building materials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en-US" dirty="0"/>
              <a:t>Energy Efficient buildings, lights and appliances</a:t>
            </a:r>
            <a:endParaRPr lang="en-US" sz="1600" dirty="0"/>
          </a:p>
          <a:p>
            <a:pPr lvl="4">
              <a:spcAft>
                <a:spcPts val="600"/>
              </a:spcAft>
            </a:pPr>
            <a:r>
              <a:rPr lang="en-US" dirty="0"/>
              <a:t>Use of Renewable Energy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en-US" dirty="0"/>
              <a:t>Reduce amount of waste going to landfill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en-US" dirty="0"/>
              <a:t>Recycling, including of cooking oil, perhaps into biofuels</a:t>
            </a:r>
            <a:endParaRPr lang="en-US" sz="1600" dirty="0"/>
          </a:p>
          <a:p>
            <a:pPr lvl="3">
              <a:spcAft>
                <a:spcPts val="600"/>
              </a:spcAft>
            </a:pPr>
            <a:r>
              <a:rPr lang="en-US" dirty="0"/>
              <a:t>Reduction of Water Use; e.g., automatic water valves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379C5-B76B-455A-8CFE-6B2FE20D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82" y="3429000"/>
            <a:ext cx="3446940" cy="19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51AF-45DE-4448-9357-58B36590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365125"/>
            <a:ext cx="117026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Considerations for Developing and Implementing an </a:t>
            </a:r>
            <a:r>
              <a:rPr lang="en-US" b="1" dirty="0" err="1"/>
              <a:t>ESG</a:t>
            </a:r>
            <a:r>
              <a:rPr lang="en-US" b="1" dirty="0"/>
              <a:t> Profile – Franchising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FD891-1AA7-4F8C-B005-A61D824C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1690689"/>
            <a:ext cx="11009851" cy="3985182"/>
          </a:xfrm>
        </p:spPr>
        <p:txBody>
          <a:bodyPr/>
          <a:lstStyle/>
          <a:p>
            <a:pPr lvl="1"/>
            <a:r>
              <a:rPr lang="en-US" dirty="0"/>
              <a:t>Social</a:t>
            </a:r>
            <a:endParaRPr lang="en-US" sz="2000" dirty="0"/>
          </a:p>
          <a:p>
            <a:pPr lvl="2"/>
            <a:r>
              <a:rPr lang="en-US" dirty="0"/>
              <a:t>Training and Education designed to produce aware and responsive employees</a:t>
            </a:r>
            <a:endParaRPr lang="en-US" sz="1800" dirty="0"/>
          </a:p>
          <a:p>
            <a:pPr lvl="2"/>
            <a:r>
              <a:rPr lang="en-US" dirty="0"/>
              <a:t>Diverse, Equitable &amp; Inclusive Environment—including an appropriate Code of Conduct</a:t>
            </a:r>
            <a:endParaRPr lang="en-US" sz="1800" dirty="0"/>
          </a:p>
          <a:p>
            <a:pPr lvl="2"/>
            <a:r>
              <a:rPr lang="en-US" dirty="0"/>
              <a:t>Community Involvement</a:t>
            </a:r>
            <a:endParaRPr lang="en-US" sz="1800" dirty="0"/>
          </a:p>
          <a:p>
            <a:pPr lvl="2"/>
            <a:r>
              <a:rPr lang="en-US" dirty="0"/>
              <a:t>Safety for All</a:t>
            </a:r>
            <a:endParaRPr lang="en-US" sz="1800" dirty="0"/>
          </a:p>
          <a:p>
            <a:pPr lvl="3"/>
            <a:r>
              <a:rPr lang="en-US" dirty="0"/>
              <a:t>Particularly for the Hotel Segment: training and awareness of franchisees and employees vis-à-vis human trafficking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3D54C-3ED7-4F54-B53D-A3474464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51265"/>
            <a:ext cx="4091709" cy="16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8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00D4-A0A2-4968-BB8A-F62FDF48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1" y="365125"/>
            <a:ext cx="11216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Considerations for Developing and Implementing an ESG Profile – Franchising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045B-1A1B-4AE2-8F71-822624B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Governance Considerations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/>
              <a:t>Internal Compliance Controls</a:t>
            </a:r>
            <a:endParaRPr lang="en-US" sz="1800" dirty="0"/>
          </a:p>
          <a:p>
            <a:pPr lvl="3">
              <a:spcAft>
                <a:spcPts val="1200"/>
              </a:spcAft>
            </a:pPr>
            <a:r>
              <a:rPr lang="en-US" dirty="0"/>
              <a:t>Written Integrity and Ethical Standards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Internal Team Hotline for Reporting Violations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Social Media Policies—corporate and franchisee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Non-Fraternization Policies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Conflict of Interest Policy—No Kickbacks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Insider Trading Policy</a:t>
            </a:r>
            <a:endParaRPr lang="en-US" sz="1600" dirty="0"/>
          </a:p>
          <a:p>
            <a:pPr lvl="3">
              <a:spcAft>
                <a:spcPts val="1200"/>
              </a:spcAft>
            </a:pPr>
            <a:r>
              <a:rPr lang="en-US" dirty="0"/>
              <a:t>Lobbying and Political Contribution Policies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0C0C5-52C6-4451-87FF-F142C88F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80" y="2264284"/>
            <a:ext cx="3415019" cy="26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70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00D4-A0A2-4968-BB8A-F62FDF48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1" y="365125"/>
            <a:ext cx="11216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Considerations for Developing and Implementing an ESG Profile – Franchising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045B-1A1B-4AE2-8F71-822624B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sz="2800" dirty="0"/>
              <a:t>Governance Considerations (Cont’d)</a:t>
            </a:r>
          </a:p>
          <a:p>
            <a:pPr lvl="2">
              <a:spcAft>
                <a:spcPts val="2400"/>
              </a:spcAft>
            </a:pPr>
            <a:r>
              <a:rPr lang="en-US" sz="2800" dirty="0"/>
              <a:t>Audited Financials</a:t>
            </a:r>
          </a:p>
          <a:p>
            <a:pPr lvl="2">
              <a:spcAft>
                <a:spcPts val="2400"/>
              </a:spcAft>
            </a:pPr>
            <a:r>
              <a:rPr lang="en-US" sz="2800" dirty="0"/>
              <a:t>Cyber security concerns</a:t>
            </a:r>
          </a:p>
          <a:p>
            <a:pPr lvl="2">
              <a:spcAft>
                <a:spcPts val="2400"/>
              </a:spcAft>
            </a:pPr>
            <a:r>
              <a:rPr lang="en-US" sz="2800" dirty="0"/>
              <a:t>Franchise Advisory Council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5ACE2-E903-4CD8-B40B-A9EC5421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52" y="2628899"/>
            <a:ext cx="4153207" cy="23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4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477B-BC7A-4C07-B4FD-C71FADB6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 Credit – Please Write Down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26D8-1FDF-4FD6-9755-F346F63CE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050963</a:t>
            </a:r>
          </a:p>
        </p:txBody>
      </p:sp>
    </p:spTree>
    <p:extLst>
      <p:ext uri="{BB962C8B-B14F-4D97-AF65-F5344CB8AC3E}">
        <p14:creationId xmlns:p14="http://schemas.microsoft.com/office/powerpoint/2010/main" val="139960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Potential Risk and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23" y="2033131"/>
            <a:ext cx="10515600" cy="24801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Consumer Protection Claims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Government and Regulatory Enforcement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Shareholder and Derivative Claims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049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ESG and Consumer Protections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790"/>
            <a:ext cx="10515600" cy="3850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All 50 states have consumer protection laws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Consumer protection claims typically arise from: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ESG statements on product labels or packaging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ESG omissions from product labels or packaging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ESG statements on company websites, sustainability reports, and marketing or advertising materials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826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ESG</a:t>
            </a:r>
            <a:r>
              <a:rPr lang="en-US" sz="4000" dirty="0"/>
              <a:t> and Consumer Protection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83"/>
            <a:ext cx="10515600" cy="38502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Consumer protection claims typically turn on the nature of the statement(s) in question.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Aspirational forward-looking statements = no liability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Specific/verifiable statements = potential liability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Greenwashing claims are on the rise.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Practice of claiming that products or services are environmentally friendly when they are not or not to the extent claimed.</a:t>
            </a:r>
          </a:p>
        </p:txBody>
      </p:sp>
    </p:spTree>
    <p:extLst>
      <p:ext uri="{BB962C8B-B14F-4D97-AF65-F5344CB8AC3E}">
        <p14:creationId xmlns:p14="http://schemas.microsoft.com/office/powerpoint/2010/main" val="210572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ESG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112"/>
            <a:ext cx="10515600" cy="385024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Environmental, Social and Governance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err="1"/>
              <a:t>ESG</a:t>
            </a:r>
            <a:r>
              <a:rPr lang="en-US" sz="3200" dirty="0"/>
              <a:t> analysis manages risk by assessing how </a:t>
            </a:r>
            <a:r>
              <a:rPr lang="en-US" sz="3200" dirty="0" err="1"/>
              <a:t>ESG</a:t>
            </a:r>
            <a:r>
              <a:rPr lang="en-US" sz="3200" dirty="0"/>
              <a:t> factors impact a company’s overall financial performance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err="1"/>
              <a:t>ESG</a:t>
            </a:r>
            <a:r>
              <a:rPr lang="en-US" sz="3200" dirty="0"/>
              <a:t> analysis can provide insight into a company’s sustainability and long-term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9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ESG</a:t>
            </a:r>
            <a:r>
              <a:rPr lang="en-US" sz="4000" dirty="0"/>
              <a:t> and Consumer Protection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42"/>
            <a:ext cx="10515600" cy="3875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u="sng" dirty="0"/>
              <a:t>Ehlers v. Ben &amp; Jerry’s Homemade, Inc.</a:t>
            </a:r>
            <a:r>
              <a:rPr lang="en-US" sz="2600" dirty="0"/>
              <a:t> (D. Vt.) (2020)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Consumers challenged </a:t>
            </a:r>
            <a:r>
              <a:rPr lang="en-US" sz="2600" dirty="0" err="1"/>
              <a:t>B&amp;J’s</a:t>
            </a:r>
            <a:r>
              <a:rPr lang="en-US" sz="2600" dirty="0"/>
              <a:t> use of “happy cows” and “caring dairy” on its website as false/misleading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Consumers alleged inhumane treatment of cows in production of </a:t>
            </a:r>
            <a:r>
              <a:rPr lang="en-US" sz="2600" dirty="0" err="1"/>
              <a:t>B&amp;J’s</a:t>
            </a:r>
            <a:r>
              <a:rPr lang="en-US" sz="2600" dirty="0"/>
              <a:t> ice cream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Court dismissed complaint because consumers could not show that any reasonable consumer bought </a:t>
            </a:r>
            <a:r>
              <a:rPr lang="en-US" sz="2600" dirty="0" err="1"/>
              <a:t>B&amp;J</a:t>
            </a:r>
            <a:r>
              <a:rPr lang="en-US" sz="2600" dirty="0"/>
              <a:t> ice cream just because of statements that it sourced milk from caring dairy farms; “happy cows” was non-actionable opinion</a:t>
            </a:r>
          </a:p>
        </p:txBody>
      </p:sp>
    </p:spTree>
    <p:extLst>
      <p:ext uri="{BB962C8B-B14F-4D97-AF65-F5344CB8AC3E}">
        <p14:creationId xmlns:p14="http://schemas.microsoft.com/office/powerpoint/2010/main" val="400683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FCC0-BABB-40B7-A121-2DB2AEEB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ESG-Related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A1A7-0913-477D-A0AC-3A905FB9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955"/>
            <a:ext cx="10515600" cy="3850245"/>
          </a:xfrm>
        </p:spPr>
        <p:txBody>
          <a:bodyPr/>
          <a:lstStyle/>
          <a:p>
            <a:r>
              <a:rPr lang="en-US" u="sng" dirty="0"/>
              <a:t>Earth Island Institute v. Coca-Cola</a:t>
            </a:r>
            <a:r>
              <a:rPr lang="en-US" dirty="0"/>
              <a:t> (</a:t>
            </a:r>
            <a:r>
              <a:rPr lang="en-US" dirty="0" err="1"/>
              <a:t>D.D.C</a:t>
            </a:r>
            <a:r>
              <a:rPr lang="en-US" dirty="0"/>
              <a:t>. 2021).</a:t>
            </a:r>
          </a:p>
          <a:p>
            <a:r>
              <a:rPr lang="en-US" dirty="0"/>
              <a:t>Allegations that Coca-Cola falsely and deceptively represents itself as an “environmentally friendly company.”</a:t>
            </a:r>
          </a:p>
          <a:p>
            <a:r>
              <a:rPr lang="en-US" dirty="0"/>
              <a:t>Aspirational Statements:</a:t>
            </a:r>
          </a:p>
          <a:p>
            <a:pPr lvl="1"/>
            <a:r>
              <a:rPr lang="en-US" dirty="0"/>
              <a:t>“Scaling sustainability solutions and partnering with others is a focus of ours.”</a:t>
            </a:r>
          </a:p>
          <a:p>
            <a:pPr lvl="1"/>
            <a:r>
              <a:rPr lang="en-US" dirty="0"/>
              <a:t>“Part of our sustainability plan is to help collect and recycle a bottle or can for every one we sell globally by 2030.”</a:t>
            </a:r>
          </a:p>
          <a:p>
            <a:pPr lvl="1"/>
            <a:r>
              <a:rPr lang="en-US" dirty="0"/>
              <a:t>“We’re using our leadership to achieve positive change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552057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7E7E-6123-411B-A5E9-53D0469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ESG and Regulatory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74D0-6487-4488-B337-3735CDA5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177"/>
            <a:ext cx="10515600" cy="3425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SEC Division of Enforcement: Climate and ESG Task Force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SEC Rules Announcement – Climate-Related Disclosures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NASDAQ – Board Diversity Requirements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New York Legislature – Proposed Fashion Sustainability Law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California Transparency in Supply Chains Act</a:t>
            </a:r>
          </a:p>
        </p:txBody>
      </p:sp>
    </p:spTree>
    <p:extLst>
      <p:ext uri="{BB962C8B-B14F-4D97-AF65-F5344CB8AC3E}">
        <p14:creationId xmlns:p14="http://schemas.microsoft.com/office/powerpoint/2010/main" val="322286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7E7E-6123-411B-A5E9-53D0469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ESG and Risk 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74D0-6487-4488-B337-3735CDA5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15"/>
            <a:ext cx="10515600" cy="2670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Be truthful.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Be concise.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Avoid over-disclosing.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Avoid embellishments.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02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7E7E-6123-411B-A5E9-53D0469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ESG and Risk 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74D0-6487-4488-B337-3735CDA5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0099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Include ESG in company’s overall risk management strategy.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Review existing policies and procedures and identify gaps.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Conduct materiality assessments and involve all relevant stakeholders.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Treat ESG-related disclosures as seriously as financial disclosures.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Avoid inconsistencies among company statements (socials vs. SEC)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Consistently measure and report progress.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1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</a:t>
            </a:r>
            <a:r>
              <a:rPr lang="en-US" sz="4000" dirty="0" err="1"/>
              <a:t>ESG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 err="1"/>
              <a:t>ESG</a:t>
            </a:r>
            <a:r>
              <a:rPr lang="en-US" sz="3400" dirty="0"/>
              <a:t> originated as an investment strategy: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Consideration of non-financial factors to supplement traditional, bottom-line financial metrics and data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Companies that address Environmental, Social and Governance issues tend to be less risky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506" y="1690688"/>
            <a:ext cx="9654988" cy="33803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400" dirty="0"/>
              <a:t>“To prosper over time, every company must not only deliver financial performance, but also show how it makes a positive contribution to society. Companies must benefit all of their stakeholders.”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i="1" dirty="0"/>
              <a:t>- Larry Fink, BlackRock (2018)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606"/>
            <a:ext cx="10515600" cy="385024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400" u="sng" dirty="0"/>
              <a:t>Investors</a:t>
            </a:r>
            <a:r>
              <a:rPr lang="en-US" sz="3400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Capitalism vs. Altruism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 err="1"/>
              <a:t>ESG</a:t>
            </a:r>
            <a:r>
              <a:rPr lang="en-US" sz="3200" dirty="0"/>
              <a:t> factors are an important measure of long-term financial performance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 err="1"/>
              <a:t>ESG</a:t>
            </a:r>
            <a:r>
              <a:rPr lang="en-US" sz="3200" dirty="0"/>
              <a:t> factors can lower investment risk and increase investment returns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706" y="1493931"/>
            <a:ext cx="9896475" cy="385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400" u="sng" dirty="0"/>
              <a:t>Investors</a:t>
            </a:r>
            <a:r>
              <a:rPr lang="en-US" sz="3400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 err="1"/>
              <a:t>ESG</a:t>
            </a:r>
            <a:r>
              <a:rPr lang="en-US" sz="3200" dirty="0"/>
              <a:t>-focused funds generally outperformed S&amp;P 500 in 2020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90% of millennial investors are committed to investments that reflect their own values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More than $50 trillion in </a:t>
            </a:r>
            <a:r>
              <a:rPr lang="en-US" sz="3200" dirty="0" err="1"/>
              <a:t>ESG</a:t>
            </a:r>
            <a:r>
              <a:rPr lang="en-US" sz="3200" dirty="0"/>
              <a:t> assets could be under management by 2025</a:t>
            </a:r>
          </a:p>
        </p:txBody>
      </p:sp>
    </p:spTree>
    <p:extLst>
      <p:ext uri="{BB962C8B-B14F-4D97-AF65-F5344CB8AC3E}">
        <p14:creationId xmlns:p14="http://schemas.microsoft.com/office/powerpoint/2010/main" val="141728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E5F2-A5E6-42BB-A21F-1529B65E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 Code – Please Write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5841-88C8-4E97-99FF-9FDA10BA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090798</a:t>
            </a:r>
          </a:p>
        </p:txBody>
      </p:sp>
    </p:spTree>
    <p:extLst>
      <p:ext uri="{BB962C8B-B14F-4D97-AF65-F5344CB8AC3E}">
        <p14:creationId xmlns:p14="http://schemas.microsoft.com/office/powerpoint/2010/main" val="255659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are the Key Stakeholders?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Investors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dirty="0"/>
              <a:t>Consumers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5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x Design Colors">
      <a:dk1>
        <a:sysClr val="windowText" lastClr="000000"/>
      </a:dk1>
      <a:lt1>
        <a:sysClr val="window" lastClr="FFFFFF"/>
      </a:lt1>
      <a:dk2>
        <a:srgbClr val="439D39"/>
      </a:dk2>
      <a:lt2>
        <a:srgbClr val="E7E6E6"/>
      </a:lt2>
      <a:accent1>
        <a:srgbClr val="97BFCC"/>
      </a:accent1>
      <a:accent2>
        <a:srgbClr val="F99A32"/>
      </a:accent2>
      <a:accent3>
        <a:srgbClr val="439639"/>
      </a:accent3>
      <a:accent4>
        <a:srgbClr val="3C6F81"/>
      </a:accent4>
      <a:accent5>
        <a:srgbClr val="626262"/>
      </a:accent5>
      <a:accent6>
        <a:srgbClr val="2669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49E1C0-BBEB-494D-B0D4-246F8EC5F03E}" vid="{11ACD6E6-EAFD-4897-A945-4A8290AF24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D00E1EC2C8F458DA837BF4A0B0573" ma:contentTypeVersion="14" ma:contentTypeDescription="Create a new document." ma:contentTypeScope="" ma:versionID="e9578a141f4b84b8dfc485fb23369934">
  <xsd:schema xmlns:xsd="http://www.w3.org/2001/XMLSchema" xmlns:xs="http://www.w3.org/2001/XMLSchema" xmlns:p="http://schemas.microsoft.com/office/2006/metadata/properties" xmlns:ns3="f021a5a0-9be3-4308-afae-1a737692d334" xmlns:ns4="81c91693-e322-49ff-bdda-5e8a8c86b42d" targetNamespace="http://schemas.microsoft.com/office/2006/metadata/properties" ma:root="true" ma:fieldsID="81fc2182d36c1154868a60b77ec71dfc" ns3:_="" ns4:_="">
    <xsd:import namespace="f021a5a0-9be3-4308-afae-1a737692d334"/>
    <xsd:import namespace="81c91693-e322-49ff-bdda-5e8a8c86b4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1a5a0-9be3-4308-afae-1a737692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91693-e322-49ff-bdda-5e8a8c86b4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C66DD0-47F8-429D-BC41-6E2A39493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1a5a0-9be3-4308-afae-1a737692d334"/>
    <ds:schemaRef ds:uri="81c91693-e322-49ff-bdda-5e8a8c86b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12AF81-8055-4505-B366-7DB7749A7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97B16-1927-4285-9A0D-5B401910A994}">
  <ds:schemaRefs>
    <ds:schemaRef ds:uri="f021a5a0-9be3-4308-afae-1a737692d334"/>
    <ds:schemaRef ds:uri="http://purl.org/dc/elements/1.1/"/>
    <ds:schemaRef ds:uri="http://schemas.microsoft.com/office/2006/documentManagement/types"/>
    <ds:schemaRef ds:uri="81c91693-e322-49ff-bdda-5e8a8c86b42d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1222</Words>
  <Application>Microsoft Office PowerPoint</Application>
  <PresentationFormat>Widescreen</PresentationFormat>
  <Paragraphs>190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Office Theme</vt:lpstr>
      <vt:lpstr> Environmental, Social and Governance (ESG)   What You Need to Know Now  January 20, 2022</vt:lpstr>
      <vt:lpstr>Agenda</vt:lpstr>
      <vt:lpstr>What is ESG?</vt:lpstr>
      <vt:lpstr>What is ESG?</vt:lpstr>
      <vt:lpstr>Who are the Key Stakeholders?</vt:lpstr>
      <vt:lpstr>Who are the Key Stakeholders?</vt:lpstr>
      <vt:lpstr>Who are the Key Stakeholders?</vt:lpstr>
      <vt:lpstr>CLE Code – Please Write Down</vt:lpstr>
      <vt:lpstr>Who are the Key Stakeholders?</vt:lpstr>
      <vt:lpstr>Who are the Key Stakeholders?</vt:lpstr>
      <vt:lpstr>Who are the Key Stakeholders?</vt:lpstr>
      <vt:lpstr>Who are the Key Stakeholders?</vt:lpstr>
      <vt:lpstr>Who are the Key Stakeholders?</vt:lpstr>
      <vt:lpstr>Who are the Key Stakeholders?</vt:lpstr>
      <vt:lpstr>What is ESG?</vt:lpstr>
      <vt:lpstr>What is ESG?</vt:lpstr>
      <vt:lpstr>What is ESG?</vt:lpstr>
      <vt:lpstr>Why Does ESG Matter?</vt:lpstr>
      <vt:lpstr>Why Does ESG Matter? *Brand Strength*</vt:lpstr>
      <vt:lpstr>Why Does ESG Matter?</vt:lpstr>
      <vt:lpstr>Considerations for Developing and Implementing an ESG Profile – Franchising Focus</vt:lpstr>
      <vt:lpstr>Considerations for Developing and Implementing an ESG Profile – Franchising Focus</vt:lpstr>
      <vt:lpstr>Considerations for Developing and Implementing an ESG Profile – Franchising Focus</vt:lpstr>
      <vt:lpstr>Considerations for Developing and Implementing an ESG Profile – Franchising Focus</vt:lpstr>
      <vt:lpstr>Considerations for Developing and Implementing an ESG Profile – Franchising Focus</vt:lpstr>
      <vt:lpstr>CLE Credit – Please Write Down </vt:lpstr>
      <vt:lpstr>Potential Risk and Exposure</vt:lpstr>
      <vt:lpstr>ESG and Consumer Protections Laws</vt:lpstr>
      <vt:lpstr>ESG and Consumer Protection Laws</vt:lpstr>
      <vt:lpstr>ESG and Consumer Protection Laws</vt:lpstr>
      <vt:lpstr>ESG-Related Litigation</vt:lpstr>
      <vt:lpstr>ESG and Regulatory Enforcement</vt:lpstr>
      <vt:lpstr>ESG and Risk Mitigation Strategies</vt:lpstr>
      <vt:lpstr>ESG and Risk Mitigation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Environmental, Social and Governance (ESG)   What You Need to Know Now  January 20, 2022</dc:title>
  <dc:creator>Lauren Smith</dc:creator>
  <cp:lastModifiedBy>Lauren Smith</cp:lastModifiedBy>
  <cp:revision>2</cp:revision>
  <dcterms:created xsi:type="dcterms:W3CDTF">1900-01-01T00:00:00Z</dcterms:created>
  <dcterms:modified xsi:type="dcterms:W3CDTF">2022-01-20T23:29:09Z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0x010100A70D00E1EC2C8F458DA837BF4A0B0573</vt:lpwstr>
  </property>
</Properties>
</file>